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4" r:id="rId8"/>
    <p:sldId id="275" r:id="rId9"/>
    <p:sldId id="276" r:id="rId10"/>
    <p:sldId id="277" r:id="rId11"/>
    <p:sldId id="278" r:id="rId12"/>
    <p:sldId id="262" r:id="rId13"/>
    <p:sldId id="263" r:id="rId14"/>
    <p:sldId id="264" r:id="rId15"/>
    <p:sldId id="265" r:id="rId16"/>
    <p:sldId id="272" r:id="rId17"/>
    <p:sldId id="273" r:id="rId18"/>
    <p:sldId id="280" r:id="rId19"/>
    <p:sldId id="266" r:id="rId20"/>
    <p:sldId id="271" r:id="rId21"/>
    <p:sldId id="282" r:id="rId22"/>
    <p:sldId id="267" r:id="rId23"/>
    <p:sldId id="281" r:id="rId24"/>
    <p:sldId id="268" r:id="rId25"/>
    <p:sldId id="269" r:id="rId26"/>
    <p:sldId id="270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AF3E3-7D1B-4FE4-96E9-8AE0680C4406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FFD4-B184-420D-9115-E44A6F7B5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8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AF3E3-7D1B-4FE4-96E9-8AE0680C4406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FFD4-B184-420D-9115-E44A6F7B5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85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AF3E3-7D1B-4FE4-96E9-8AE0680C4406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FFD4-B184-420D-9115-E44A6F7B5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74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AF3E3-7D1B-4FE4-96E9-8AE0680C4406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FFD4-B184-420D-9115-E44A6F7B5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009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AF3E3-7D1B-4FE4-96E9-8AE0680C4406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FFD4-B184-420D-9115-E44A6F7B5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61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AF3E3-7D1B-4FE4-96E9-8AE0680C4406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FFD4-B184-420D-9115-E44A6F7B5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91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AF3E3-7D1B-4FE4-96E9-8AE0680C4406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FFD4-B184-420D-9115-E44A6F7B5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44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AF3E3-7D1B-4FE4-96E9-8AE0680C4406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FFD4-B184-420D-9115-E44A6F7B5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36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AF3E3-7D1B-4FE4-96E9-8AE0680C4406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FFD4-B184-420D-9115-E44A6F7B5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515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AF3E3-7D1B-4FE4-96E9-8AE0680C4406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FFD4-B184-420D-9115-E44A6F7B5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494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AF3E3-7D1B-4FE4-96E9-8AE0680C4406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FFD4-B184-420D-9115-E44A6F7B5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874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AF3E3-7D1B-4FE4-96E9-8AE0680C4406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FFD4-B184-420D-9115-E44A6F7B53DD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303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AF3E3-7D1B-4FE4-96E9-8AE0680C4406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FFD4-B184-420D-9115-E44A6F7B5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04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AF3E3-7D1B-4FE4-96E9-8AE0680C4406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FFD4-B184-420D-9115-E44A6F7B5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799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AF3E3-7D1B-4FE4-96E9-8AE0680C4406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FFD4-B184-420D-9115-E44A6F7B5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045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AF3E3-7D1B-4FE4-96E9-8AE0680C4406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FFD4-B184-420D-9115-E44A6F7B5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716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AF3E3-7D1B-4FE4-96E9-8AE0680C4406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FFD4-B184-420D-9115-E44A6F7B5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400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21AF3E3-7D1B-4FE4-96E9-8AE0680C4406}" type="datetimeFigureOut">
              <a:rPr lang="ru-RU" smtClean="0"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AFFD4-B184-420D-9115-E44A6F7B5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4357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CCA633-1745-4AF8-9B83-FBEE7E6696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2508" y="1341912"/>
            <a:ext cx="10996551" cy="5367646"/>
          </a:xfrm>
        </p:spPr>
        <p:txBody>
          <a:bodyPr/>
          <a:lstStyle/>
          <a:p>
            <a:pPr algn="ctr"/>
            <a:br>
              <a:rPr lang="ru-RU" sz="4000" b="1" kern="1800" dirty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b="1" kern="1800" dirty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b="1" kern="1800" dirty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b="1" kern="1800" dirty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b="1" kern="1800" dirty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kern="1800" dirty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 итогах  внедрения системы учета в дополнительном образовании. </a:t>
            </a:r>
            <a:br>
              <a:rPr lang="ru-RU" sz="4000" b="1" kern="1800" dirty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kern="1800" dirty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Промежуточные результаты участия в реализации регионального проекта</a:t>
            </a:r>
            <a:br>
              <a:rPr lang="ru-RU" sz="4000" b="1" kern="1800" dirty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kern="1800" dirty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«Успех каждого ребенка» </a:t>
            </a:r>
            <a:br>
              <a:rPr lang="ru-RU" sz="4000" b="1" kern="1800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b="1" kern="1800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kern="1800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ru-RU" sz="1600" b="1" kern="1800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Директор МОУ ДО «Шацкий Дом детского творчества» </a:t>
            </a:r>
            <a:br>
              <a:rPr lang="ru-RU" sz="1600" b="1" kern="1800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kern="1800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</a:t>
            </a:r>
            <a:r>
              <a:rPr lang="ru-RU" sz="1600" b="1" kern="1800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Ширенина</a:t>
            </a:r>
            <a:r>
              <a:rPr lang="ru-RU" sz="1600" b="1" kern="1800" dirty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Л. В.</a:t>
            </a:r>
            <a:br>
              <a:rPr lang="ru-RU" sz="4000" b="1" kern="1800" dirty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kern="1800" dirty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2023 г.</a:t>
            </a:r>
            <a:r>
              <a:rPr lang="ru-RU" sz="4000" b="1" kern="1800" dirty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FB3A0C0-7BBC-4086-8173-7DA3A464E8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810" y="0"/>
            <a:ext cx="2001190" cy="1573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751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E0A4C8-B730-4FA3-8369-6995B1D3BC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004" y="1447800"/>
            <a:ext cx="6198918" cy="4881748"/>
          </a:xfrm>
        </p:spPr>
        <p:txBody>
          <a:bodyPr/>
          <a:lstStyle/>
          <a:p>
            <a:br>
              <a:rPr lang="ru-RU" sz="4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проект</a:t>
            </a:r>
            <a:b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«Образование»</a:t>
            </a:r>
            <a:b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проект</a:t>
            </a:r>
            <a:br>
              <a:rPr lang="ru-RU" sz="4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«Успех каждого ребёнка»</a:t>
            </a:r>
            <a:b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</a:t>
            </a:r>
            <a:br>
              <a:rPr lang="ru-RU" sz="4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«Успех каждого ребенка»</a:t>
            </a:r>
            <a:b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9837DBE-9138-49AE-B69B-E59041D6DB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922" y="902524"/>
            <a:ext cx="5193702" cy="505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242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EF7F65-56F3-4A69-82F9-7C58E91381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0016" y="546265"/>
            <a:ext cx="10431403" cy="5248893"/>
          </a:xfrm>
        </p:spPr>
        <p:txBody>
          <a:bodyPr/>
          <a:lstStyle/>
          <a:p>
            <a:r>
              <a:rPr lang="ru-RU" sz="3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 обеспечение к 2024 году для детей в возрасте от 5 до 18 лет доступных для каждого и качественных условий для воспитания гармонично развитой и социально ответственной личности путем увеличения охвата дополнительным образованием до 80% от общего числа детей, обновления содержания и методов дополнительного образования детей, развития кадрового потенциала и модернизации инфраструктуры системы дополнительного образования детей.</a:t>
            </a:r>
            <a:b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C02DC9A-27D9-43EF-9A5F-9F94E298F9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950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A797C6-16A4-4033-B4B1-CA30F3CCDF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570017"/>
            <a:ext cx="8825658" cy="1140030"/>
          </a:xfrm>
        </p:spPr>
        <p:txBody>
          <a:bodyPr/>
          <a:lstStyle/>
          <a:p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Проектом определены три приоритета: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4C8273-05D2-4BD1-B12A-F37CB6082C86}"/>
              </a:ext>
            </a:extLst>
          </p:cNvPr>
          <p:cNvSpPr txBox="1"/>
          <p:nvPr/>
        </p:nvSpPr>
        <p:spPr>
          <a:xfrm>
            <a:off x="783771" y="1871516"/>
            <a:ext cx="10094026" cy="4249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90500" algn="just">
              <a:spcAft>
                <a:spcPts val="1345"/>
              </a:spcAft>
            </a:pPr>
            <a:r>
              <a:rPr lang="ru-RU" sz="24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Первый: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 </a:t>
            </a:r>
          </a:p>
          <a:p>
            <a:pPr indent="190500" algn="just">
              <a:spcAft>
                <a:spcPts val="1345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охват детей по различным направлениям даже в самых отдаленных, малокомплектных школах; </a:t>
            </a:r>
          </a:p>
          <a:p>
            <a:pPr indent="190500" algn="just">
              <a:spcAft>
                <a:spcPts val="1345"/>
              </a:spcAft>
            </a:pPr>
            <a:r>
              <a:rPr lang="ru-RU" sz="24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торой: </a:t>
            </a:r>
          </a:p>
          <a:p>
            <a:pPr indent="190500" algn="just">
              <a:spcAft>
                <a:spcPts val="1345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совершенствование общеразвивающих программ и увеличение доли детей, охваченных этими программами; </a:t>
            </a:r>
          </a:p>
          <a:p>
            <a:pPr indent="190500" algn="just">
              <a:spcAft>
                <a:spcPts val="1345"/>
              </a:spcAft>
            </a:pPr>
            <a:r>
              <a:rPr lang="ru-RU" sz="24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4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ретий: </a:t>
            </a:r>
          </a:p>
          <a:p>
            <a:pPr indent="190500" algn="just">
              <a:spcAft>
                <a:spcPts val="1345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кадры, соответствующие профессиональному стандарту педагога дополнительного образования. </a:t>
            </a:r>
            <a:endParaRPr lang="ru-RU" sz="2400" dirty="0">
              <a:effectLst/>
              <a:latin typeface="XO Thame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68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6DDFA1-37A9-4FE4-8D5E-518D36DC7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385" y="106878"/>
            <a:ext cx="10426534" cy="1229888"/>
          </a:xfrm>
        </p:spPr>
        <p:txBody>
          <a:bodyPr/>
          <a:lstStyle/>
          <a:p>
            <a:pPr algn="ctr"/>
            <a:r>
              <a:rPr lang="ru-RU" sz="3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рамках проекта создан общедоступный сайт-</a:t>
            </a:r>
            <a:r>
              <a:rPr lang="ru-RU" sz="3600" b="1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АИС «Навигатор».</a:t>
            </a:r>
            <a:br>
              <a:rPr lang="ru-RU" sz="1800" dirty="0">
                <a:solidFill>
                  <a:srgbClr val="000000"/>
                </a:solidFill>
                <a:effectLst/>
                <a:latin typeface="XO Thames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A534173-A7EA-404F-91B7-1DB29E0E3C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995" y="1336766"/>
            <a:ext cx="5941862" cy="4207718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D5A1A4B-62B7-4E16-8809-DBB94E2717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85" y="1454937"/>
            <a:ext cx="4776154" cy="408954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61E0CC7-9EE1-4CC1-A9D3-5FC11FC5A90B}"/>
              </a:ext>
            </a:extLst>
          </p:cNvPr>
          <p:cNvSpPr txBox="1"/>
          <p:nvPr/>
        </p:nvSpPr>
        <p:spPr>
          <a:xfrm>
            <a:off x="0" y="5662655"/>
            <a:ext cx="1219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90500" algn="just">
              <a:spcAft>
                <a:spcPts val="1345"/>
              </a:spcAft>
            </a:pPr>
            <a:r>
              <a:rPr lang="ru-RU" sz="24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Навигатор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это инструмент учета детей, вовлеченных в дополнительное образование, также это возможность получения услуги записи на обучение по программам дополнительного образования в электронном виде.</a:t>
            </a:r>
            <a:endParaRPr lang="ru-RU" sz="2400" b="1" dirty="0">
              <a:effectLst/>
              <a:latin typeface="XO Thame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520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2A77D6-A60B-4B13-BDE7-C853748B1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8753"/>
            <a:ext cx="3538848" cy="6270172"/>
          </a:xfrm>
        </p:spPr>
        <p:txBody>
          <a:bodyPr/>
          <a:lstStyle/>
          <a:p>
            <a:endParaRPr lang="ru-RU" sz="24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29CD6D-E1A7-4428-80CB-1BE656269B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593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562E79-4C2F-47FA-847B-379F4094D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закона о социальном заказе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2E4415-3304-4BCF-9284-F52735504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379" y="1235034"/>
            <a:ext cx="11602191" cy="5450774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3 Федерального закона № 568-ФЗ предусматривает  внесение в Закон  социальном заказе положений, регламентирующих порядок исполнения социальных заказов по реализации дополнительных общеобразовательных программ.</a:t>
            </a:r>
          </a:p>
          <a:p>
            <a:pPr marL="0" indent="0" algn="just">
              <a:buNone/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частью 2.2 статьи 28 Закона о социальном заказе его положения с 1 января 2023 года применяются в субъектах Российской Федерации, в которых осуществляется внедрение Целевой модели развития региональных систем дополнительного образования детей, и действуют до 1 января 2025 года в отношении государственного (муниципального) социального заказа на 2023-2024 годы на реализацию дополнительных общеразвивающих программ для детей.</a:t>
            </a:r>
          </a:p>
          <a:p>
            <a:pPr marL="0" indent="0" algn="ctr">
              <a:buNone/>
            </a:pPr>
            <a:r>
              <a:rPr lang="ru-RU" sz="2800" b="1" u="sng" dirty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Апробация социального заказа обязательна для всех субъектов, внедряющих ЦМ ДОД, независимо от года внедрения.</a:t>
            </a:r>
          </a:p>
          <a:p>
            <a:pPr marL="0" indent="0" algn="ctr">
              <a:buNone/>
            </a:pPr>
            <a:r>
              <a:rPr lang="ru-RU" sz="2800" b="1" u="sng" dirty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субъекта РФ внедрение социального заказа осуществляется всеми муниципальными образованиями.</a:t>
            </a:r>
          </a:p>
        </p:txBody>
      </p:sp>
    </p:spTree>
    <p:extLst>
      <p:ext uri="{BB962C8B-B14F-4D97-AF65-F5344CB8AC3E}">
        <p14:creationId xmlns:p14="http://schemas.microsoft.com/office/powerpoint/2010/main" val="3104311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A3899C-7BD7-4407-A6F7-D775E9B97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2718"/>
            <a:ext cx="11329059" cy="1400530"/>
          </a:xfrm>
        </p:spPr>
        <p:txBody>
          <a:bodyPr/>
          <a:lstStyle/>
          <a:p>
            <a:pPr algn="just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отличия механизмов социального заказа от персонифицированного финансирования.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AE09EDE-D005-4A85-AF2E-B1C8134B0F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006" y="1662545"/>
            <a:ext cx="5309646" cy="818717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Персонифицированное финансирование: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5F07DC8B-1729-42F2-9ADB-09588120BF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5642" y="2514600"/>
            <a:ext cx="4894009" cy="3890682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Сертификат дополнительного образования.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Номинал определяется в рублях.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объема услуг по персонифицированному финансированию на период определяется в Программе ПФ  выражены в рублях.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осуществляется по КВР муниципального задания.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C4FB7A3-AA23-4D37-88B3-BD862472B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654495" y="1662546"/>
            <a:ext cx="5472684" cy="498763"/>
          </a:xfrm>
        </p:spPr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заказ: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1202A9B7-EE7C-4FC0-A8F9-63EEA33031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654495" y="2514599"/>
            <a:ext cx="5472684" cy="3890682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сертификат.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Номинал определятся в часах или в рублях.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социального заказа на период определяются в натуральных единицах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чел.часах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осуществляется по КВР социального заказа.</a:t>
            </a:r>
          </a:p>
        </p:txBody>
      </p:sp>
    </p:spTree>
    <p:extLst>
      <p:ext uri="{BB962C8B-B14F-4D97-AF65-F5344CB8AC3E}">
        <p14:creationId xmlns:p14="http://schemas.microsoft.com/office/powerpoint/2010/main" val="3137927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50987D0-55ED-488A-ACCC-AEED3640D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255" y="95004"/>
            <a:ext cx="11554690" cy="1294410"/>
          </a:xfrm>
        </p:spPr>
        <p:txBody>
          <a:bodyPr/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отличия механизмов социального заказа от персонифицированного финансирования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6A82E8C-20BB-4D2D-A3A6-50645CA7AD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255" y="1389414"/>
            <a:ext cx="5333396" cy="1091848"/>
          </a:xfrm>
        </p:spPr>
        <p:txBody>
          <a:bodyPr/>
          <a:lstStyle/>
          <a:p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Персонифицированное финансирование: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E190E6A-24F7-44C7-92C2-2ACDC1C131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9382" y="2514599"/>
            <a:ext cx="5250269" cy="4248395"/>
          </a:xfrm>
        </p:spPr>
        <p:txBody>
          <a:bodyPr>
            <a:normAutofit fontScale="85000" lnSpcReduction="20000"/>
          </a:bodyPr>
          <a:lstStyle/>
          <a:p>
            <a:r>
              <a:rPr lang="ru-RU" sz="2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Заключение Соглашений о предоставлении субсидий исполнителю услуги в бумажной форме.</a:t>
            </a:r>
          </a:p>
          <a:p>
            <a:r>
              <a:rPr lang="ru-RU" sz="2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Исполнитель услуг с уполномоченным органом заключают соглашение на предоставлении субсидии на финансовое обеспечение МЗ или рамочное соглашение и соглашение на перечисление гранта.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B1C20F12-D576-47A5-80C3-DB862C5FA5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654495" y="1686296"/>
            <a:ext cx="5333396" cy="415636"/>
          </a:xfrm>
        </p:spPr>
        <p:txBody>
          <a:bodyPr/>
          <a:lstStyle/>
          <a:p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заказ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1BA50874-BCE8-40A1-97CE-9B86CE2A94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2514600"/>
            <a:ext cx="5031179" cy="4248396"/>
          </a:xfrm>
        </p:spPr>
        <p:txBody>
          <a:bodyPr>
            <a:normAutofit fontScale="85000" lnSpcReduction="20000"/>
          </a:bodyPr>
          <a:lstStyle/>
          <a:p>
            <a:r>
              <a:rPr lang="ru-RU" sz="26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Заключение Соглашений о предоставлении субсидий в рамках социального заказа в электронной форме с помощью усиленной квалифицированной ЭЦП.</a:t>
            </a:r>
          </a:p>
          <a:p>
            <a:r>
              <a:rPr lang="ru-RU" sz="2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Между исполнителем услуг и уполномоченным органом заключаются два вида соглашений (на выбор одно из двух): соглашение на возмещение затрат или соглашение о финансовом обеспечении затрат.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b="1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599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C0AD5D1-E8DB-4A8C-B321-F96B12C2E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27" y="106878"/>
            <a:ext cx="10854047" cy="1246909"/>
          </a:xfrm>
        </p:spPr>
        <p:txBody>
          <a:bodyPr/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Общее в механизмах социального заказа и персонифицированного финансирования</a:t>
            </a:r>
            <a:br>
              <a:rPr lang="ru-RU" dirty="0"/>
            </a:b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1EFBECF-7CF9-4295-B706-753AC6306C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255" y="1781299"/>
            <a:ext cx="5333396" cy="699963"/>
          </a:xfrm>
        </p:spPr>
        <p:txBody>
          <a:bodyPr/>
          <a:lstStyle/>
          <a:p>
            <a:r>
              <a:rPr lang="ru-RU" dirty="0"/>
              <a:t>Персонифицированное финансирование: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1B03AF3-F7D7-477F-909E-9D400CFFB8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6256" y="2514600"/>
            <a:ext cx="5333396" cy="3741738"/>
          </a:xfrm>
        </p:spPr>
        <p:txBody>
          <a:bodyPr>
            <a:normAutofit fontScale="92500" lnSpcReduction="20000"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ru-RU" sz="2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Сертификат является реестровой записью, дающей право на обучение по дополнительной общеобразовательной программе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ru-RU" sz="2200" b="1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ru-RU" sz="2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Программы, переводимые на ПФ ДОД, проходят процедуру НОКО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ru-RU" sz="2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ru-RU" sz="2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Сертификат выдается ребенку по заявлению о зачислении на образовательную программу и действует до 18-летия</a:t>
            </a:r>
            <a:endParaRPr kumimoji="0" lang="ru-RU" sz="2200" b="0" i="0" u="none" strike="noStrike" cap="none" spc="0" normalizeH="0" baseline="0" dirty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Helvetica"/>
            </a:endParaRPr>
          </a:p>
          <a:p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1E1A2DF6-B69E-45A2-B316-FDE11E7055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654495" y="1615044"/>
            <a:ext cx="5282679" cy="546265"/>
          </a:xfrm>
        </p:spPr>
        <p:txBody>
          <a:bodyPr/>
          <a:lstStyle/>
          <a:p>
            <a:r>
              <a:rPr lang="ru-RU" dirty="0"/>
              <a:t>Социальный заказ: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FD4C9628-E049-4A67-AAA5-955D524AA3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795791" cy="3741738"/>
          </a:xfrm>
        </p:spPr>
        <p:txBody>
          <a:bodyPr>
            <a:normAutofit fontScale="92500" lnSpcReduction="20000"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ru-RU" sz="2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Сертификат является реестровой записью, дающей право на обучение по дополнительной общеобразовательной программе</a:t>
            </a:r>
          </a:p>
          <a:p>
            <a:endParaRPr lang="ru-RU" sz="2200" b="1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ru-RU" sz="2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Программы, включаемые в СЗ, проходят процедуру оценки соответствия </a:t>
            </a:r>
            <a:r>
              <a:rPr lang="ru-RU" sz="2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Стандарту услуги (посредством </a:t>
            </a:r>
            <a:r>
              <a:rPr lang="ru-RU" sz="2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НОКО)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lang="ru-RU" sz="2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Сертификат выдается ребенку по заявлению о зачислении на образовательную программу и действует до 18-летия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2972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88077F-88E6-446E-B7C8-887BF91FB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255" y="452718"/>
            <a:ext cx="11530940" cy="1400530"/>
          </a:xfrm>
        </p:spPr>
        <p:txBody>
          <a:bodyPr/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Независимую оценку качества прошли общеобразовательные общеразвивающие программы дополнительного образования: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B76D40-97EB-4CFE-AC25-6DCAF16331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6255" y="2386940"/>
            <a:ext cx="5333397" cy="3869398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«Ритмика  танец»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Бисероплетение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«Клубочек»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«Хореография: от движения к танцу»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«Увлекательное программирование»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«Дорога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91F001E-6596-4EC3-A002-CBCCEABEC4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92349" y="2386937"/>
            <a:ext cx="4446705" cy="3869399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«Игровой фольклор»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«Школа аниматоров»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«Школа раннего развития»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«Школа-Лидер»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«Биоритм»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«Горизонт»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87576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C51B-31C4-4132-A45A-C87395162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3" y="142504"/>
            <a:ext cx="10141526" cy="1710744"/>
          </a:xfrm>
        </p:spPr>
        <p:txBody>
          <a:bodyPr/>
          <a:lstStyle/>
          <a:p>
            <a:pPr algn="ctr"/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2023 году Шацкий Дом детского творчества начал работу по внедрению механизмов социального заказа в рамках системы персонифицированного финансирования дополнительного образования детей. </a:t>
            </a:r>
            <a:br>
              <a:rPr lang="ru-RU" sz="2800" b="1" dirty="0">
                <a:effectLst/>
                <a:latin typeface="XO Thames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4F7BB6-5771-46DE-AECA-B7E1F12A76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255" y="2790701"/>
            <a:ext cx="11388435" cy="3788228"/>
          </a:xfrm>
        </p:spPr>
        <p:txBody>
          <a:bodyPr>
            <a:normAutofit fontScale="92500" lnSpcReduction="10000"/>
          </a:bodyPr>
          <a:lstStyle/>
          <a:p>
            <a:pPr indent="190500" algn="just">
              <a:spcAft>
                <a:spcPts val="1345"/>
              </a:spcAft>
            </a:pPr>
            <a:r>
              <a:rPr lang="ru-RU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1.Разработаны и утверждены шаги «Дорожной карты» по реализации Социального заказа.</a:t>
            </a:r>
            <a:endParaRPr lang="ru-RU" sz="3000" dirty="0">
              <a:effectLst/>
              <a:latin typeface="XO Thame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90500" algn="just">
              <a:spcAft>
                <a:spcPts val="1345"/>
              </a:spcAft>
            </a:pPr>
            <a:r>
              <a:rPr lang="ru-RU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Для того, чтобы внедрить Социальный заказ все общеобразовательные общеразвивающие программы </a:t>
            </a:r>
            <a:r>
              <a:rPr lang="ru-RU" sz="30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прошли независимую оценку качества. </a:t>
            </a:r>
            <a:endParaRPr lang="ru-RU" sz="3000" u="sng" dirty="0">
              <a:effectLst/>
              <a:latin typeface="XO Thame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90500" algn="just">
              <a:spcAft>
                <a:spcPts val="1345"/>
              </a:spcAft>
            </a:pPr>
            <a:r>
              <a:rPr lang="ru-RU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На эти программы  в сентябре 2023 года зачислено </a:t>
            </a:r>
            <a:r>
              <a:rPr lang="ru-RU" sz="30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более 631 </a:t>
            </a:r>
            <a:r>
              <a:rPr lang="ru-RU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обучающийся, которым выдан </a:t>
            </a:r>
            <a:r>
              <a:rPr lang="ru-RU" sz="30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Социальный сертификат на обучение</a:t>
            </a:r>
            <a:r>
              <a:rPr lang="ru-RU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000" dirty="0">
              <a:effectLst/>
              <a:latin typeface="XO Thame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832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6F98DF-4AF7-43D6-B1F9-C6126A50A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6" y="368136"/>
            <a:ext cx="10269106" cy="1591294"/>
          </a:xfrm>
        </p:spPr>
        <p:txBody>
          <a:bodyPr/>
          <a:lstStyle/>
          <a:p>
            <a:pPr algn="ctr"/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сентября 2023 года в Доме детского творчества созданы новые места дополнительного образования детей. </a:t>
            </a:r>
            <a:b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800" b="1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8EE30D58-DDED-4FEB-A9B1-0939752F60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629" y="2117632"/>
            <a:ext cx="4548249" cy="3974410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Разработана и прошла независимую оценку качества общеобразовательная общеразвивающая программа дополнительного образования </a:t>
            </a:r>
          </a:p>
          <a:p>
            <a:r>
              <a:rPr lang="ru-RU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«Дорога </a:t>
            </a:r>
            <a:r>
              <a:rPr lang="ru-RU" b="1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БЕЗопасности</a:t>
            </a:r>
            <a:r>
              <a:rPr lang="ru-RU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endParaRPr lang="ru-RU" u="sng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B90C11C-4879-4B21-9EBE-2ABCEDA38D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699" y="1603169"/>
            <a:ext cx="7302072" cy="5203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67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078034-1D8A-492B-8AA9-9A489CB52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255" y="83127"/>
            <a:ext cx="10937174" cy="1638795"/>
          </a:xfrm>
        </p:spPr>
        <p:txBody>
          <a:bodyPr/>
          <a:lstStyle/>
          <a:p>
            <a:pPr algn="ctr"/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Занятия по программе «Дорога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БЕЗопасности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» проходят с использованием базового комплекта светового оборудования «Дорожные знаки, светофоры»</a:t>
            </a:r>
            <a:endParaRPr lang="ru-RU" sz="3200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84911EE-95EA-458E-9E0D-63A29B26F0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573" y="2576945"/>
            <a:ext cx="3905584" cy="2929189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E1272C1-2C5C-41C3-B829-BAA4035420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775" y="3665065"/>
            <a:ext cx="4146410" cy="3109808"/>
          </a:xfrm>
          <a:prstGeom prst="rect">
            <a:avLst/>
          </a:prstGeom>
        </p:spPr>
      </p:pic>
      <p:pic>
        <p:nvPicPr>
          <p:cNvPr id="8" name="Объект 4">
            <a:extLst>
              <a:ext uri="{FF2B5EF4-FFF2-40B4-BE49-F238E27FC236}">
                <a16:creationId xmlns:a16="http://schemas.microsoft.com/office/drawing/2014/main" id="{07583D72-E32A-4DA7-93D9-C2DABC27EA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5" y="1638796"/>
            <a:ext cx="3905584" cy="296656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CCA734F-B877-4F23-8D65-C042BB8D91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8025" y="1135620"/>
            <a:ext cx="2183975" cy="1717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16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E8306E-F0B5-4CB4-9D3E-8228112E5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368" y="0"/>
            <a:ext cx="9404723" cy="1436914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в объединениях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Дома детского творчества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5268BD14-DB0B-4D73-B0FF-7F222569FF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98" y="1698171"/>
            <a:ext cx="5518032" cy="4195762"/>
          </a:xfr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F61420F-CCC3-4F6F-91AB-FCECEAAB05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662" y="1693754"/>
            <a:ext cx="5902037" cy="420022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8F2CC24-9A2C-4245-B422-AC6BDCF6A1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091" y="0"/>
            <a:ext cx="1879909" cy="147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58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CCE375-9BD0-4022-9B94-96A87BDE5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179A222-4888-4A4D-A9D3-BB838D115B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673932" cy="342900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AEB64DE-EF32-430D-B4FC-2380F7C6F0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227" y="1876942"/>
            <a:ext cx="5054312" cy="467986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E7DBD86-3DC2-4595-B8AE-4F4AF08DA2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677" y="0"/>
            <a:ext cx="2095323" cy="1647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87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4B6106-9203-4CAF-873C-6767870FF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119D421-235B-43A5-B57F-58E13034E7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43" y="164461"/>
            <a:ext cx="5594349" cy="4195762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EEE92D0-4B9C-42D6-892F-FD12ED29E4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975" y="1980704"/>
            <a:ext cx="6345382" cy="475903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6CE5DDD-7702-45E3-A44F-80A01EC6CE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9325" y="0"/>
            <a:ext cx="2072675" cy="163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26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A45C77-C72A-4FCF-B58C-5DE0329FC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" y="230826"/>
            <a:ext cx="6734366" cy="319817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F5A6913-9FB5-426D-B28E-B022879FC2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993" y="2826326"/>
            <a:ext cx="7778357" cy="369396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DAF0246-B536-46C2-864F-EEF99C6881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880" y="0"/>
            <a:ext cx="2484120" cy="195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49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4BE2B-59DE-48AB-86B6-DB7D1E869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79" y="142504"/>
            <a:ext cx="10200904" cy="950026"/>
          </a:xfrm>
        </p:spPr>
        <p:txBody>
          <a:bodyPr/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Дома детского творчества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5B67DEE-8EC3-4009-81FA-AFF9DC6B9C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79" y="888856"/>
            <a:ext cx="6357806" cy="3576266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EFED029-4E97-42AF-B1FC-DC2FC2A715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141" y="2762744"/>
            <a:ext cx="7397480" cy="357626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9CA0C8-779A-4D3D-A34B-73BF4C6411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929" y="0"/>
            <a:ext cx="2203071" cy="173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54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CA3682-A37D-4A86-89B4-5A1C4B254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0DDDA01-8224-49D2-9FAC-1A60153BEF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49" y="176337"/>
            <a:ext cx="6167801" cy="3469388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36E44A1-9A73-436F-9FC4-A35BE5A684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7646" y="2223335"/>
            <a:ext cx="6455754" cy="430215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7B05263-32CD-4311-AFD3-D765D2FC59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422" y="0"/>
            <a:ext cx="2205578" cy="1734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725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CAC46A-5588-44B1-82DC-D9CE6A3D3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256" y="452718"/>
            <a:ext cx="10117776" cy="722939"/>
          </a:xfrm>
        </p:spPr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обучающихся  в региональных и муниципальных конкурсах</a:t>
            </a:r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2D9DF75D-E13E-460C-AF14-48FB280F088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855" y="1175657"/>
            <a:ext cx="4116409" cy="2743200"/>
          </a:xfrm>
        </p:spPr>
      </p:pic>
      <p:sp>
        <p:nvSpPr>
          <p:cNvPr id="8" name="Объект 7">
            <a:extLst>
              <a:ext uri="{FF2B5EF4-FFF2-40B4-BE49-F238E27FC236}">
                <a16:creationId xmlns:a16="http://schemas.microsoft.com/office/drawing/2014/main" id="{1544DEC4-4157-4041-8301-CD9E4422B9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6256" y="2060575"/>
            <a:ext cx="4191988" cy="4195763"/>
          </a:xfrm>
        </p:spPr>
        <p:txBody>
          <a:bodyPr/>
          <a:lstStyle/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конкурсы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 82 победителя и призера</a:t>
            </a:r>
          </a:p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 конкурсы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–384 победителя и призеров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EFE8EE4-50E3-4EC5-BA64-76BD43490D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736" y="4226873"/>
            <a:ext cx="5540341" cy="263112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345F3C0-70C6-4FE7-AA4E-D25FA77B90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2620" y="1901608"/>
            <a:ext cx="3543124" cy="265734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9214AE4-7FD2-402C-9EAE-BD901D7BB1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188" y="3429000"/>
            <a:ext cx="1751410" cy="3429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1692EE2-846E-4264-BB8E-ED32017E99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8732" y="22295"/>
            <a:ext cx="2163268" cy="1701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99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7A5901-3299-4DE9-9347-735FB6AB9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96072"/>
          </a:xfrm>
        </p:spPr>
        <p:txBody>
          <a:bodyPr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урсы повышения квалификации и </a:t>
            </a:r>
            <a:b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профессиональная переподготовка</a:t>
            </a:r>
            <a:b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5BAB0546-ABA2-40E1-8FA5-5498FFBBA9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0630" y="2056092"/>
            <a:ext cx="4631376" cy="4195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Профессиональная переподготовка  по программе «Педагогика дополнительного образования детей и взрослых»: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   Гаврилина М.В.;</a:t>
            </a:r>
          </a:p>
          <a:p>
            <a:pPr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Терехова Л. Н.;</a:t>
            </a:r>
          </a:p>
          <a:p>
            <a:pPr>
              <a:buFontTx/>
              <a:buChar char="-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Голышкова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Н. А.;</a:t>
            </a:r>
          </a:p>
          <a:p>
            <a:pPr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Мартынова М. М.</a:t>
            </a:r>
          </a:p>
        </p:txBody>
      </p:sp>
      <p:pic>
        <p:nvPicPr>
          <p:cNvPr id="15" name="Объект 14">
            <a:extLst>
              <a:ext uri="{FF2B5EF4-FFF2-40B4-BE49-F238E27FC236}">
                <a16:creationId xmlns:a16="http://schemas.microsoft.com/office/drawing/2014/main" id="{0162029D-E9CF-48EF-B452-198D51D5132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0852" y="1448790"/>
            <a:ext cx="4395788" cy="3197164"/>
          </a:xfr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F7C1C99-87B0-42C0-A47F-CD55002A77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367" y="3660836"/>
            <a:ext cx="4397041" cy="319716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9A7E0BF-93EE-4AF4-90D9-AA3BAEAC7E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477" y="3130366"/>
            <a:ext cx="2541989" cy="359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04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725FAB-63E1-4033-89B7-AFA9B24E3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757" y="106878"/>
            <a:ext cx="11162804" cy="1746370"/>
          </a:xfrm>
        </p:spPr>
        <p:txBody>
          <a:bodyPr/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Курсы повышение квалификации в рамках создания проекта по созданию новых мест дополнительного образования детей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A9B1D-3F97-4DB2-8BFB-8AE5E38457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2060575"/>
            <a:ext cx="4987637" cy="4518355"/>
          </a:xfrm>
        </p:spPr>
        <p:txBody>
          <a:bodyPr/>
          <a:lstStyle/>
          <a:p>
            <a:r>
              <a:rPr lang="ru-RU" dirty="0"/>
              <a:t>Курсы повышения квалификации по дополнительной профессиональной программе «Реализация дополнительных общеразвивающих программ различных направленностей , в рамках задач федерального проекта «Успех каждого ребенка» национального проекта «Образование», для педагогических работников» </a:t>
            </a:r>
            <a:r>
              <a:rPr lang="ru-RU" dirty="0" err="1"/>
              <a:t>г.Москва</a:t>
            </a:r>
            <a:r>
              <a:rPr lang="ru-RU" dirty="0"/>
              <a:t>:</a:t>
            </a:r>
          </a:p>
          <a:p>
            <a:r>
              <a:rPr lang="ru-RU" dirty="0"/>
              <a:t>Гаврилина М. В.;</a:t>
            </a:r>
          </a:p>
          <a:p>
            <a:r>
              <a:rPr lang="ru-RU" dirty="0"/>
              <a:t>Ивакина М. В.</a:t>
            </a:r>
          </a:p>
          <a:p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F9E6D3EC-0D76-420E-98A9-0BE4AA16225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857" y="1382405"/>
            <a:ext cx="4395788" cy="3196025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EFD4C89-F85B-49C9-8936-A2545EFE22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956" y="3555096"/>
            <a:ext cx="4395788" cy="319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61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500BC2-E7D9-4429-BC55-02AA228B0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0"/>
            <a:ext cx="9404723" cy="1246909"/>
          </a:xfrm>
        </p:spPr>
        <p:txBody>
          <a:bodyPr/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деятельности педагогов 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Дома детского творчества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867DA38C-C381-4E2B-9161-6A6CF1C47F6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8838" y="0"/>
            <a:ext cx="2183162" cy="1717063"/>
          </a:xfr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B32C4F1-C0B7-4242-AC65-772EEDCADA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079" y="1561602"/>
            <a:ext cx="2637730" cy="362791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A6996CA-8FD1-4BED-A56D-1251AF2BAE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100" y="1558633"/>
            <a:ext cx="2637730" cy="362791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99A7F9D-1B2C-4F74-A39B-93DC49868D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50800">
            <a:off x="7995730" y="1817126"/>
            <a:ext cx="2705730" cy="3829481"/>
          </a:xfrm>
          <a:prstGeom prst="rect">
            <a:avLst/>
          </a:prstGeom>
        </p:spPr>
      </p:pic>
      <p:pic>
        <p:nvPicPr>
          <p:cNvPr id="14" name="Объект 13">
            <a:extLst>
              <a:ext uri="{FF2B5EF4-FFF2-40B4-BE49-F238E27FC236}">
                <a16:creationId xmlns:a16="http://schemas.microsoft.com/office/drawing/2014/main" id="{DDB53B7A-1421-47BA-BD48-BCD2D675CFE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5818">
            <a:off x="667756" y="1824225"/>
            <a:ext cx="2728451" cy="3752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355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91BAFE-C53B-424F-B89F-E9E4FC16F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2490FD7-4C4D-4970-8DA5-BC1C527E1D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0116" y="0"/>
            <a:ext cx="1951884" cy="1535163"/>
          </a:xfrm>
          <a:prstGeom prst="rect">
            <a:avLst/>
          </a:prstGeom>
        </p:spPr>
      </p:pic>
      <p:pic>
        <p:nvPicPr>
          <p:cNvPr id="9" name="Объект 8">
            <a:extLst>
              <a:ext uri="{FF2B5EF4-FFF2-40B4-BE49-F238E27FC236}">
                <a16:creationId xmlns:a16="http://schemas.microsoft.com/office/drawing/2014/main" id="{9EB7FD29-295B-49BF-B90A-F9CC217096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31" y="1641456"/>
            <a:ext cx="10137405" cy="4521838"/>
          </a:xfrm>
        </p:spPr>
      </p:pic>
    </p:spTree>
    <p:extLst>
      <p:ext uri="{BB962C8B-B14F-4D97-AF65-F5344CB8AC3E}">
        <p14:creationId xmlns:p14="http://schemas.microsoft.com/office/powerpoint/2010/main" val="4073954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F3644E-0084-4916-B599-3E601BBD6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75F031-4657-4605-A1E7-8BF67EEF9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082" y="281376"/>
            <a:ext cx="2216411" cy="1743214"/>
          </a:xfrm>
          <a:prstGeom prst="rect">
            <a:avLst/>
          </a:prstGeom>
        </p:spPr>
      </p:pic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3D42F38D-1F29-40BA-A181-9596404716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31" y="281376"/>
            <a:ext cx="8570908" cy="6428182"/>
          </a:xfr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0644EDB-CC1F-4C50-9DE0-5FED94681B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082" y="2331726"/>
            <a:ext cx="2323289" cy="165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163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607</TotalTime>
  <Words>953</Words>
  <Application>Microsoft Office PowerPoint</Application>
  <PresentationFormat>Широкоэкранный</PresentationFormat>
  <Paragraphs>87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2" baseType="lpstr">
      <vt:lpstr>Arial</vt:lpstr>
      <vt:lpstr>Century Gothic</vt:lpstr>
      <vt:lpstr>Times New Roman</vt:lpstr>
      <vt:lpstr>Wingdings 3</vt:lpstr>
      <vt:lpstr>XO Thames</vt:lpstr>
      <vt:lpstr>Ион</vt:lpstr>
      <vt:lpstr>     Об итогах  внедрения системы учета в дополнительном образовании.  Промежуточные результаты участия в реализации регионального проекта  «Успех каждого ребенка»                                Директор МОУ ДО «Шацкий Дом детского творчества»                                                                                                                                                    Ширенина Л. В. 2023 г. </vt:lpstr>
      <vt:lpstr>   Национальный проект «Образование» Федеральный проект  «Успех каждого ребёнка» Региональный проект «Успех каждого ребенка» </vt:lpstr>
      <vt:lpstr>Цель проекта: обеспечение к 2024 году для детей в возрасте от 5 до 18 лет доступных для каждого и качественных условий для воспитания гармонично развитой и социально ответственной личности путем увеличения охвата дополнительным образованием до 80% от общего числа детей, обновления содержания и методов дополнительного образования детей, развития кадрового потенциала и модернизации инфраструктуры системы дополнительного образования детей. </vt:lpstr>
      <vt:lpstr>Проектом определены три приоритета:</vt:lpstr>
      <vt:lpstr>В рамках проекта создан общедоступный сайт-АИС «Навигатор». </vt:lpstr>
      <vt:lpstr>Презентация PowerPoint</vt:lpstr>
      <vt:lpstr>Изменение закона о социальном заказе</vt:lpstr>
      <vt:lpstr>Основные отличия механизмов социального заказа от персонифицированного финансирования.</vt:lpstr>
      <vt:lpstr>Основные отличия механизмов социального заказа от персонифицированного финансирования</vt:lpstr>
      <vt:lpstr>Общее в механизмах социального заказа и персонифицированного финансирования </vt:lpstr>
      <vt:lpstr>Независимую оценку качества прошли общеобразовательные общеразвивающие программы дополнительного образования:</vt:lpstr>
      <vt:lpstr>В 2023 году Шацкий Дом детского творчества начал работу по внедрению механизмов социального заказа в рамках системы персонифицированного финансирования дополнительного образования детей.  </vt:lpstr>
      <vt:lpstr>В сентября 2023 года в Доме детского творчества созданы новые места дополнительного образования детей.  </vt:lpstr>
      <vt:lpstr>Занятия по программе «Дорога БЕЗопасности» проходят с использованием базового комплекта светового оборудования «Дорожные знаки, светофоры»</vt:lpstr>
      <vt:lpstr>Занятия в объединениях  Дома детского творчества</vt:lpstr>
      <vt:lpstr>Презентация PowerPoint</vt:lpstr>
      <vt:lpstr>Презентация PowerPoint</vt:lpstr>
      <vt:lpstr>Презентация PowerPoint</vt:lpstr>
      <vt:lpstr>Мероприятия Дома детского творчества</vt:lpstr>
      <vt:lpstr>Презентация PowerPoint</vt:lpstr>
      <vt:lpstr>Участие обучающихся  в региональных и муниципальных конкурсах</vt:lpstr>
      <vt:lpstr>Курсы повышения квалификации и  профессиональная переподготовка  </vt:lpstr>
      <vt:lpstr>Курсы повышение квалификации в рамках создания проекта по созданию новых мест дополнительного образования детей</vt:lpstr>
      <vt:lpstr>Результаты деятельности педагогов  Дома детского творчества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 итогах реализации муниципального проекта «Успех каждого ребенка» в рамках национального проекта «Образование» в Шацком муниципальном районе в 2023 году </dc:title>
  <dc:creator>Professional</dc:creator>
  <cp:lastModifiedBy>Professional</cp:lastModifiedBy>
  <cp:revision>42</cp:revision>
  <dcterms:created xsi:type="dcterms:W3CDTF">2023-11-29T13:07:30Z</dcterms:created>
  <dcterms:modified xsi:type="dcterms:W3CDTF">2023-11-30T15:49:12Z</dcterms:modified>
</cp:coreProperties>
</file>